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57" r:id="rId4"/>
    <p:sldId id="273" r:id="rId5"/>
    <p:sldId id="270" r:id="rId6"/>
    <p:sldId id="272" r:id="rId7"/>
    <p:sldId id="275" r:id="rId8"/>
    <p:sldId id="276" r:id="rId9"/>
    <p:sldId id="274" r:id="rId10"/>
    <p:sldId id="264" r:id="rId11"/>
  </p:sldIdLst>
  <p:sldSz cx="11161713"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7" d="100"/>
          <a:sy n="57" d="100"/>
        </p:scale>
        <p:origin x="-1074" y="-96"/>
      </p:cViewPr>
      <p:guideLst>
        <p:guide orient="horz" pos="2160"/>
        <p:guide pos="3516"/>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748668" y="359898"/>
            <a:ext cx="9040988"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748668" y="1850064"/>
            <a:ext cx="9040988"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1124756" y="1413802"/>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412518" y="1345016"/>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1285" y="274640"/>
            <a:ext cx="2232343"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395214" y="274641"/>
            <a:ext cx="6790042"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pic>
        <p:nvPicPr>
          <p:cNvPr id="7" name="Picture 2" descr="Graphic of stages of human growth from infancy to adulthood"/>
          <p:cNvPicPr>
            <a:picLocks noChangeAspect="1" noChangeArrowheads="1"/>
          </p:cNvPicPr>
          <p:nvPr userDrawn="1"/>
        </p:nvPicPr>
        <p:blipFill>
          <a:blip r:embed="rId2" cstate="print"/>
          <a:srcRect/>
          <a:stretch>
            <a:fillRect/>
          </a:stretch>
        </p:blipFill>
        <p:spPr bwMode="auto">
          <a:xfrm>
            <a:off x="0" y="5778000"/>
            <a:ext cx="1920000" cy="1080000"/>
          </a:xfrm>
          <a:prstGeom prst="snip2Diag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786632" y="-54"/>
            <a:ext cx="8371285"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3147339" y="2600325"/>
            <a:ext cx="7813199"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147339" y="1066800"/>
            <a:ext cx="7813199"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790428" y="0"/>
            <a:ext cx="9301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651665" y="2814656"/>
            <a:ext cx="256719"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939427" y="2745870"/>
            <a:ext cx="78132"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75238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440309" y="1524000"/>
            <a:ext cx="4464685"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58086" y="5160336"/>
            <a:ext cx="10045542"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558086"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692473" y="328278"/>
            <a:ext cx="4911154"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58086"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692473" y="969336"/>
            <a:ext cx="4911154"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752389" y="274320"/>
            <a:ext cx="9152605"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238950" y="0"/>
            <a:ext cx="9922763"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8086" y="216778"/>
            <a:ext cx="4650714"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8086" y="1406964"/>
            <a:ext cx="4650714"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558086" y="2133601"/>
            <a:ext cx="9952527"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85897" y="1066800"/>
            <a:ext cx="3348514"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3/2/2020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930143" y="1066800"/>
            <a:ext cx="5580857"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1023157" y="1143004"/>
            <a:ext cx="5394828"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484266" y="954341"/>
            <a:ext cx="837128"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6107775" y="936786"/>
            <a:ext cx="792482"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1023157" y="4800600"/>
            <a:ext cx="5394828"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Pie 6"/>
          <p:cNvSpPr/>
          <p:nvPr/>
        </p:nvSpPr>
        <p:spPr>
          <a:xfrm>
            <a:off x="-995968" y="-815922"/>
            <a:ext cx="2000523"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06068" y="21103"/>
            <a:ext cx="2077796"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223236" y="1055077"/>
            <a:ext cx="13741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236374" y="-54"/>
            <a:ext cx="992534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752389" y="274638"/>
            <a:ext cx="9152605"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752389" y="1447800"/>
            <a:ext cx="9152605"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4371671" y="6305550"/>
            <a:ext cx="26044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3/2/2020</a:t>
            </a:fld>
            <a:endParaRPr lang="en-US"/>
          </a:p>
        </p:txBody>
      </p:sp>
      <p:sp>
        <p:nvSpPr>
          <p:cNvPr id="10" name="Footer Placeholder 9"/>
          <p:cNvSpPr>
            <a:spLocks noGrp="1"/>
          </p:cNvSpPr>
          <p:nvPr>
            <p:ph type="ftr" sz="quarter" idx="3"/>
          </p:nvPr>
        </p:nvSpPr>
        <p:spPr>
          <a:xfrm>
            <a:off x="6976071" y="6305550"/>
            <a:ext cx="3534542"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10514333" y="6305550"/>
            <a:ext cx="558086"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238950" y="-54"/>
            <a:ext cx="89294"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780256" y="990600"/>
            <a:ext cx="9487456" cy="1470025"/>
          </a:xfrm>
        </p:spPr>
        <p:txBody>
          <a:bodyPr/>
          <a:lstStyle/>
          <a:p>
            <a:r>
              <a:rPr lang="en-US" dirty="0" smtClean="0">
                <a:latin typeface="Aharoni" pitchFamily="2" charset="-79"/>
                <a:cs typeface="Aharoni" pitchFamily="2" charset="-79"/>
              </a:rPr>
              <a:t>Fundamentals of Human Growth &amp; Development</a:t>
            </a:r>
            <a:endParaRPr lang="en-US" dirty="0">
              <a:latin typeface="Aharoni" pitchFamily="2" charset="-79"/>
              <a:cs typeface="Aharoni" pitchFamily="2" charset="-79"/>
            </a:endParaRPr>
          </a:p>
        </p:txBody>
      </p:sp>
      <p:sp>
        <p:nvSpPr>
          <p:cNvPr id="3" name="Subtitle 2"/>
          <p:cNvSpPr>
            <a:spLocks noGrp="1"/>
          </p:cNvSpPr>
          <p:nvPr>
            <p:ph type="subTitle" idx="1"/>
          </p:nvPr>
        </p:nvSpPr>
        <p:spPr>
          <a:xfrm>
            <a:off x="627856" y="3505200"/>
            <a:ext cx="9040988" cy="1752600"/>
          </a:xfrm>
        </p:spPr>
        <p:txBody>
          <a:bodyPr/>
          <a:lstStyle/>
          <a:p>
            <a:r>
              <a:rPr lang="en-US" dirty="0" smtClean="0"/>
              <a:t>Dr. </a:t>
            </a:r>
            <a:r>
              <a:rPr lang="en-US" dirty="0" err="1" smtClean="0"/>
              <a:t>Imran</a:t>
            </a:r>
            <a:r>
              <a:rPr lang="en-US" dirty="0" smtClean="0"/>
              <a:t> A. </a:t>
            </a:r>
            <a:r>
              <a:rPr lang="en-US" dirty="0" err="1" smtClean="0"/>
              <a:t>Sajid</a:t>
            </a:r>
            <a:endParaRPr lang="en-US" dirty="0"/>
          </a:p>
        </p:txBody>
      </p:sp>
      <p:pic>
        <p:nvPicPr>
          <p:cNvPr id="5" name="Picture 2"/>
          <p:cNvPicPr>
            <a:picLocks noChangeAspect="1" noChangeArrowheads="1"/>
          </p:cNvPicPr>
          <p:nvPr/>
        </p:nvPicPr>
        <p:blipFill>
          <a:blip r:embed="rId2"/>
          <a:srcRect l="3224" t="18000" r="30930" b="15333"/>
          <a:stretch>
            <a:fillRect/>
          </a:stretch>
        </p:blipFill>
        <p:spPr bwMode="auto">
          <a:xfrm>
            <a:off x="3008313" y="2590800"/>
            <a:ext cx="8153400" cy="3810000"/>
          </a:xfrm>
          <a:prstGeom prst="rect">
            <a:avLst/>
          </a:prstGeom>
          <a:ln>
            <a:noFill/>
          </a:ln>
          <a:effectLst>
            <a:softEdge rad="112500"/>
          </a:effectLst>
        </p:spPr>
      </p:pic>
      <p:sp>
        <p:nvSpPr>
          <p:cNvPr id="6" name="Rectangle 5"/>
          <p:cNvSpPr/>
          <p:nvPr/>
        </p:nvSpPr>
        <p:spPr>
          <a:xfrm>
            <a:off x="323056" y="6211669"/>
            <a:ext cx="10363200" cy="646331"/>
          </a:xfrm>
          <a:prstGeom prst="rect">
            <a:avLst/>
          </a:prstGeom>
        </p:spPr>
        <p:txBody>
          <a:bodyPr wrap="square">
            <a:spAutoFit/>
          </a:bodyPr>
          <a:lstStyle/>
          <a:p>
            <a:r>
              <a:rPr lang="en-US" i="1" dirty="0" smtClean="0"/>
              <a:t>Disclaimer: A significant part of these slides is based on the works of </a:t>
            </a:r>
            <a:r>
              <a:rPr lang="en-US" i="1" dirty="0" err="1" smtClean="0"/>
              <a:t>ChanchadII</a:t>
            </a:r>
            <a:r>
              <a:rPr lang="en-US" i="1" dirty="0" smtClean="0"/>
              <a:t> on </a:t>
            </a:r>
            <a:r>
              <a:rPr lang="en-US" i="1" dirty="0" err="1" smtClean="0"/>
              <a:t>Slideshare</a:t>
            </a:r>
            <a:r>
              <a:rPr lang="en-US" i="1" dirty="0" smtClean="0"/>
              <a:t> at https://www.slideshare.net/Chanchad11/introduction-to-human-growth-development</a:t>
            </a:r>
            <a:endParaRPr lang="en-US"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Life is a changing process. </a:t>
            </a:r>
          </a:p>
          <a:p>
            <a:r>
              <a:rPr lang="en-US" dirty="0" smtClean="0"/>
              <a:t>From the moment of conception to the moment of death, human beings undergo many complex processes of development. </a:t>
            </a:r>
          </a:p>
          <a:p>
            <a:r>
              <a:rPr lang="en-US" dirty="0" smtClean="0"/>
              <a:t>Through life, people have the potential to grow, to change, to develop.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FUNDAMENTALS</a:t>
            </a:r>
            <a:endParaRPr lang="en-US" dirty="0"/>
          </a:p>
        </p:txBody>
      </p:sp>
      <p:sp>
        <p:nvSpPr>
          <p:cNvPr id="3" name="Content Placeholder 2"/>
          <p:cNvSpPr>
            <a:spLocks noGrp="1"/>
          </p:cNvSpPr>
          <p:nvPr>
            <p:ph idx="1"/>
          </p:nvPr>
        </p:nvSpPr>
        <p:spPr/>
        <p:txBody>
          <a:bodyPr/>
          <a:lstStyle/>
          <a:p>
            <a:r>
              <a:rPr lang="en-US" sz="6000" b="1" dirty="0" smtClean="0"/>
              <a:t>Developmental psychology </a:t>
            </a:r>
            <a:r>
              <a:rPr lang="en-US" dirty="0" smtClean="0"/>
              <a:t>[is] the study of the patterns of growth and change that occur throughout life (Feldman, 2008: 399).</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haroni" pitchFamily="2" charset="-79"/>
                <a:cs typeface="Aharoni" pitchFamily="2" charset="-79"/>
              </a:rPr>
              <a:t>FUNDAMENTALS</a:t>
            </a:r>
            <a:endParaRPr lang="en-US" b="1" dirty="0">
              <a:latin typeface="Aharoni" pitchFamily="2" charset="-79"/>
              <a:cs typeface="Aharoni" pitchFamily="2" charset="-79"/>
            </a:endParaRPr>
          </a:p>
        </p:txBody>
      </p:sp>
      <p:sp>
        <p:nvSpPr>
          <p:cNvPr id="3" name="Content Placeholder 2"/>
          <p:cNvSpPr>
            <a:spLocks noGrp="1"/>
          </p:cNvSpPr>
          <p:nvPr>
            <p:ph idx="1"/>
          </p:nvPr>
        </p:nvSpPr>
        <p:spPr/>
        <p:txBody>
          <a:bodyPr/>
          <a:lstStyle/>
          <a:p>
            <a:pPr lvl="0"/>
            <a:r>
              <a:rPr lang="en-US" b="1" dirty="0" smtClean="0"/>
              <a:t>Human Development </a:t>
            </a:r>
            <a:r>
              <a:rPr lang="en-US" dirty="0" smtClean="0"/>
              <a:t>is the scientific study of the quantitative and qualitative ways by which people change over time.  </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sz="4400" b="1" u="sng" dirty="0" smtClean="0"/>
              <a:t>DEVELOPMENT</a:t>
            </a:r>
            <a:r>
              <a:rPr lang="en-US" sz="4400" b="1" dirty="0" smtClean="0"/>
              <a:t> </a:t>
            </a:r>
            <a:r>
              <a:rPr lang="en-US" dirty="0" smtClean="0"/>
              <a:t>is the way that people grow and change as they age.</a:t>
            </a:r>
          </a:p>
          <a:p>
            <a:r>
              <a:rPr lang="en-US" dirty="0" smtClean="0"/>
              <a:t>This determine one’s behaviour. </a:t>
            </a:r>
            <a:endParaRPr lang="en-US" dirty="0"/>
          </a:p>
        </p:txBody>
      </p:sp>
      <p:sp>
        <p:nvSpPr>
          <p:cNvPr id="4" name="TextBox 3"/>
          <p:cNvSpPr txBox="1"/>
          <p:nvPr/>
        </p:nvSpPr>
        <p:spPr>
          <a:xfrm>
            <a:off x="1466056" y="3581400"/>
            <a:ext cx="6172200" cy="1938992"/>
          </a:xfrm>
          <a:prstGeom prst="rect">
            <a:avLst/>
          </a:prstGeom>
          <a:noFill/>
        </p:spPr>
        <p:txBody>
          <a:bodyPr wrap="square" rtlCol="0">
            <a:spAutoFit/>
          </a:bodyPr>
          <a:lstStyle/>
          <a:p>
            <a:pPr marL="449263" indent="-449263">
              <a:buFont typeface="Arial" pitchFamily="34" charset="0"/>
              <a:buChar char="•"/>
            </a:pPr>
            <a:r>
              <a:rPr lang="en-US" sz="3600" u="sng" dirty="0" smtClean="0"/>
              <a:t>Components of Development</a:t>
            </a:r>
          </a:p>
          <a:p>
            <a:pPr marL="971550" lvl="1" indent="-514350">
              <a:buFont typeface="+mj-lt"/>
              <a:buAutoNum type="arabicPeriod"/>
            </a:pPr>
            <a:r>
              <a:rPr lang="en-US" sz="2800" dirty="0" smtClean="0"/>
              <a:t>Growth</a:t>
            </a:r>
          </a:p>
          <a:p>
            <a:pPr marL="971550" lvl="1" indent="-514350">
              <a:buFont typeface="+mj-lt"/>
              <a:buAutoNum type="arabicPeriod"/>
            </a:pPr>
            <a:r>
              <a:rPr lang="en-US" sz="2800" dirty="0" smtClean="0"/>
              <a:t>Maturation</a:t>
            </a:r>
          </a:p>
          <a:p>
            <a:pPr marL="971550" lvl="1" indent="-514350">
              <a:buFont typeface="+mj-lt"/>
              <a:buAutoNum type="arabicPeriod"/>
            </a:pPr>
            <a:r>
              <a:rPr lang="en-US" sz="2800" dirty="0" smtClean="0"/>
              <a:t>Learning</a:t>
            </a:r>
            <a:endParaRPr lang="en-US"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1. GROWTH</a:t>
            </a:r>
            <a:endParaRPr lang="en-US" b="1" u="sng" dirty="0"/>
          </a:p>
        </p:txBody>
      </p:sp>
      <p:sp>
        <p:nvSpPr>
          <p:cNvPr id="3" name="Content Placeholder 2"/>
          <p:cNvSpPr>
            <a:spLocks noGrp="1"/>
          </p:cNvSpPr>
          <p:nvPr>
            <p:ph idx="1"/>
          </p:nvPr>
        </p:nvSpPr>
        <p:spPr/>
        <p:txBody>
          <a:bodyPr>
            <a:normAutofit fontScale="92500" lnSpcReduction="10000"/>
          </a:bodyPr>
          <a:lstStyle/>
          <a:p>
            <a:r>
              <a:rPr lang="en-US" dirty="0" smtClean="0"/>
              <a:t>Growth: an increase in numbers, size, power, or intensity</a:t>
            </a:r>
          </a:p>
          <a:p>
            <a:r>
              <a:rPr lang="en-US" sz="4400" b="1" u="sng" dirty="0" smtClean="0"/>
              <a:t>GROWTH</a:t>
            </a:r>
            <a:r>
              <a:rPr lang="en-US" dirty="0" smtClean="0"/>
              <a:t> is the physical process of development, particularly the process of becoming physically larger. </a:t>
            </a:r>
          </a:p>
          <a:p>
            <a:r>
              <a:rPr lang="en-US" dirty="0" smtClean="0"/>
              <a:t>It is quantifiable, meaning that it can be measured, and it is mostly influenced by genetics. </a:t>
            </a:r>
          </a:p>
          <a:p>
            <a:pPr lvl="1"/>
            <a:r>
              <a:rPr lang="en-US" dirty="0" smtClean="0"/>
              <a:t>For example, the year that you were 11, you got taller by two inches. This is an example of growth because it involves you getting physically taller and is quantifiable (two inches).</a:t>
            </a:r>
            <a:endParaRPr lang="en-US" dirty="0"/>
          </a:p>
        </p:txBody>
      </p:sp>
      <p:sp>
        <p:nvSpPr>
          <p:cNvPr id="4" name="Rectangle 3"/>
          <p:cNvSpPr/>
          <p:nvPr/>
        </p:nvSpPr>
        <p:spPr>
          <a:xfrm>
            <a:off x="627856" y="5867400"/>
            <a:ext cx="9601200" cy="954107"/>
          </a:xfrm>
          <a:prstGeom prst="rect">
            <a:avLst/>
          </a:prstGeom>
        </p:spPr>
        <p:style>
          <a:lnRef idx="0">
            <a:schemeClr val="accent2"/>
          </a:lnRef>
          <a:fillRef idx="3">
            <a:schemeClr val="accent2"/>
          </a:fillRef>
          <a:effectRef idx="3">
            <a:schemeClr val="accent2"/>
          </a:effectRef>
          <a:fontRef idx="minor">
            <a:schemeClr val="lt1"/>
          </a:fontRef>
        </p:style>
        <p:txBody>
          <a:bodyPr wrap="square">
            <a:spAutoFit/>
          </a:bodyPr>
          <a:lstStyle/>
          <a:p>
            <a:r>
              <a:rPr lang="en-US" sz="2800" dirty="0" smtClean="0">
                <a:ln w="18415" cmpd="sng">
                  <a:solidFill>
                    <a:srgbClr val="FFFFFF"/>
                  </a:solidFill>
                  <a:prstDash val="solid"/>
                </a:ln>
                <a:solidFill>
                  <a:srgbClr val="FFFFFF"/>
                </a:solidFill>
                <a:effectLst>
                  <a:glow rad="228600">
                    <a:schemeClr val="accent3">
                      <a:satMod val="175000"/>
                      <a:alpha val="40000"/>
                    </a:schemeClr>
                  </a:glow>
                  <a:outerShdw blurRad="63500" dir="3600000" algn="tl" rotWithShape="0">
                    <a:srgbClr val="000000">
                      <a:alpha val="70000"/>
                    </a:srgbClr>
                  </a:outerShdw>
                </a:effectLst>
              </a:rPr>
              <a:t>The growth of the body is an important factor in determining the pattern of behaviour. </a:t>
            </a:r>
            <a:endParaRPr lang="en-US" sz="2800" dirty="0">
              <a:ln w="18415" cmpd="sng">
                <a:solidFill>
                  <a:srgbClr val="FFFFFF"/>
                </a:solidFill>
                <a:prstDash val="solid"/>
              </a:ln>
              <a:solidFill>
                <a:srgbClr val="FFFFFF"/>
              </a:solidFill>
              <a:effectLst>
                <a:glow rad="228600">
                  <a:schemeClr val="accent3">
                    <a:satMod val="175000"/>
                    <a:alpha val="40000"/>
                  </a:schemeClr>
                </a:glow>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2. MATURATION</a:t>
            </a:r>
            <a:endParaRPr lang="en-US" b="1" u="sng" dirty="0"/>
          </a:p>
        </p:txBody>
      </p:sp>
      <p:sp>
        <p:nvSpPr>
          <p:cNvPr id="3" name="Content Placeholder 2"/>
          <p:cNvSpPr>
            <a:spLocks noGrp="1"/>
          </p:cNvSpPr>
          <p:nvPr>
            <p:ph idx="1"/>
          </p:nvPr>
        </p:nvSpPr>
        <p:spPr/>
        <p:txBody>
          <a:bodyPr/>
          <a:lstStyle/>
          <a:p>
            <a:r>
              <a:rPr lang="en-US" dirty="0" smtClean="0"/>
              <a:t>On the other hand, </a:t>
            </a:r>
            <a:r>
              <a:rPr lang="en-US" sz="4400" b="1" u="sng" dirty="0" smtClean="0"/>
              <a:t>MATURATION</a:t>
            </a:r>
            <a:r>
              <a:rPr lang="en-US" dirty="0" smtClean="0"/>
              <a:t> is the physical, intellectual, or emotional process of development. </a:t>
            </a:r>
          </a:p>
          <a:p>
            <a:r>
              <a:rPr lang="en-US" dirty="0" smtClean="0"/>
              <a:t>Maturation is often not quantifiable, and it too is mostly influenced by genetics. </a:t>
            </a:r>
          </a:p>
          <a:p>
            <a:pPr lvl="1"/>
            <a:r>
              <a:rPr lang="en-US" dirty="0" smtClean="0"/>
              <a:t>For example, as you became older, your brain developed in a way that meant you were able to handle more complex tasks than you could before.</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Thus, growth and maturation and processes which produce or fail to produce the necessary basic internal conditions for the appearance of different patterns of behaviour, are innate processes and lay down the limits for behaviour. </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fontAlgn="base"/>
            <a:r>
              <a:rPr lang="en-US" dirty="0" smtClean="0"/>
              <a:t>While growth and maturation constitute predetermined or predisposing factors, they cannot by themselves, ensure the appearance of different patterns of behaviour. </a:t>
            </a:r>
          </a:p>
          <a:p>
            <a:pPr fontAlgn="base"/>
            <a:r>
              <a:rPr lang="en-US" dirty="0" smtClean="0"/>
              <a:t>While </a:t>
            </a:r>
            <a:r>
              <a:rPr lang="en-US" u="sng" dirty="0" smtClean="0"/>
              <a:t>growth and maturation </a:t>
            </a:r>
            <a:r>
              <a:rPr lang="en-US" dirty="0" smtClean="0"/>
              <a:t>provide the </a:t>
            </a:r>
            <a:r>
              <a:rPr lang="en-US" u="sng" dirty="0" smtClean="0"/>
              <a:t>basic conditions of readiness</a:t>
            </a:r>
            <a:r>
              <a:rPr lang="en-US" dirty="0" smtClean="0"/>
              <a:t>, the actual level and type of behaviour appears to be determined by environmental factors like experience, stimulations, opportunities etc.</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u="sng" dirty="0" smtClean="0"/>
              <a:t>3. LEARNING</a:t>
            </a:r>
            <a:endParaRPr lang="en-US" b="1" u="sng" dirty="0"/>
          </a:p>
        </p:txBody>
      </p:sp>
      <p:sp>
        <p:nvSpPr>
          <p:cNvPr id="3" name="Content Placeholder 2"/>
          <p:cNvSpPr>
            <a:spLocks noGrp="1"/>
          </p:cNvSpPr>
          <p:nvPr>
            <p:ph idx="1"/>
          </p:nvPr>
        </p:nvSpPr>
        <p:spPr/>
        <p:txBody>
          <a:bodyPr>
            <a:normAutofit lnSpcReduction="10000"/>
          </a:bodyPr>
          <a:lstStyle/>
          <a:p>
            <a:pPr fontAlgn="base"/>
            <a:r>
              <a:rPr lang="en-US" dirty="0" smtClean="0"/>
              <a:t>The changes brought about in behaviour by these factors are described as </a:t>
            </a:r>
            <a:r>
              <a:rPr lang="en-US" sz="6500" b="1" u="sng" dirty="0" smtClean="0"/>
              <a:t>LEARNING</a:t>
            </a:r>
            <a:r>
              <a:rPr lang="en-US" dirty="0" smtClean="0"/>
              <a:t>. </a:t>
            </a:r>
          </a:p>
          <a:p>
            <a:pPr fontAlgn="base"/>
            <a:r>
              <a:rPr lang="en-US" dirty="0" smtClean="0"/>
              <a:t>The process of learning, therefore, refers to those changes in behaviour which can be attributed to experience, practice and stimulation.</a:t>
            </a:r>
          </a:p>
          <a:p>
            <a:pPr lvl="0" fontAlgn="base"/>
            <a:r>
              <a:rPr lang="en-US" b="1" u="sng" dirty="0" smtClean="0"/>
              <a:t>Learning </a:t>
            </a:r>
            <a:r>
              <a:rPr lang="en-US" dirty="0" smtClean="0"/>
              <a:t>is the aspect of development that connotes modification of behavior that results from practice and experience.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5527</TotalTime>
  <Words>340</Words>
  <Application>Microsoft Office PowerPoint</Application>
  <PresentationFormat>Custom</PresentationFormat>
  <Paragraphs>33</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Solstice</vt:lpstr>
      <vt:lpstr>Fundamentals of Human Growth &amp; Development</vt:lpstr>
      <vt:lpstr>FUNDAMENTALS</vt:lpstr>
      <vt:lpstr>FUNDAMENTALS</vt:lpstr>
      <vt:lpstr>Slide 4</vt:lpstr>
      <vt:lpstr>1. GROWTH</vt:lpstr>
      <vt:lpstr>2. MATURATION</vt:lpstr>
      <vt:lpstr>Slide 7</vt:lpstr>
      <vt:lpstr>Slide 8</vt:lpstr>
      <vt:lpstr>3. LEARNING</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Human Growth</dc:title>
  <dc:creator>Imran</dc:creator>
  <cp:lastModifiedBy>Imran</cp:lastModifiedBy>
  <cp:revision>47</cp:revision>
  <dcterms:created xsi:type="dcterms:W3CDTF">2006-08-16T00:00:00Z</dcterms:created>
  <dcterms:modified xsi:type="dcterms:W3CDTF">2020-03-02T07:52:23Z</dcterms:modified>
</cp:coreProperties>
</file>